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0" r:id="rId3"/>
    <p:sldId id="261" r:id="rId4"/>
    <p:sldId id="260" r:id="rId5"/>
    <p:sldId id="259" r:id="rId6"/>
    <p:sldId id="258" r:id="rId7"/>
    <p:sldId id="257" r:id="rId8"/>
    <p:sldId id="281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62" r:id="rId28"/>
    <p:sldId id="283" r:id="rId29"/>
    <p:sldId id="284" r:id="rId30"/>
    <p:sldId id="285" r:id="rId31"/>
    <p:sldId id="286" r:id="rId32"/>
    <p:sldId id="287" r:id="rId33"/>
    <p:sldId id="290" r:id="rId34"/>
    <p:sldId id="288" r:id="rId35"/>
    <p:sldId id="292" r:id="rId36"/>
    <p:sldId id="289" r:id="rId37"/>
    <p:sldId id="293" r:id="rId38"/>
    <p:sldId id="294" r:id="rId39"/>
    <p:sldId id="295" r:id="rId40"/>
    <p:sldId id="310" r:id="rId41"/>
    <p:sldId id="296" r:id="rId42"/>
    <p:sldId id="297" r:id="rId43"/>
    <p:sldId id="298" r:id="rId44"/>
    <p:sldId id="299" r:id="rId45"/>
    <p:sldId id="302" r:id="rId46"/>
    <p:sldId id="303" r:id="rId47"/>
    <p:sldId id="304" r:id="rId48"/>
    <p:sldId id="305" r:id="rId49"/>
    <p:sldId id="306" r:id="rId50"/>
    <p:sldId id="308" r:id="rId51"/>
    <p:sldId id="307" r:id="rId52"/>
    <p:sldId id="300" r:id="rId53"/>
    <p:sldId id="301" r:id="rId54"/>
    <p:sldId id="309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57" autoAdjust="0"/>
    <p:restoredTop sz="94660"/>
  </p:normalViewPr>
  <p:slideViewPr>
    <p:cSldViewPr snapToGrid="0">
      <p:cViewPr varScale="1">
        <p:scale>
          <a:sx n="90" d="100"/>
          <a:sy n="90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JwRjwDluA30&amp;feature=youtu.be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mRRsFas6oHI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hyperlink" Target="https://www.youtube.com/watch?v=-xtPMTEPFu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www.youtube.com/watch?v=4iTPgErZEU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cid:9F4997FB-0016-4684-9700-377BD67A6DBC@gateway.2wire.net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cid:9F4997FB-0016-4684-9700-377BD67A6DBC@gateway.2wire.net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www.youtube.com/watch?v=nVZThaDPOV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Sm5FxyFti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5195" y="2533927"/>
            <a:ext cx="9129303" cy="1646302"/>
          </a:xfrm>
        </p:spPr>
        <p:txBody>
          <a:bodyPr/>
          <a:lstStyle/>
          <a:p>
            <a:pPr algn="ctr"/>
            <a:r>
              <a:rPr lang="fr-CA" sz="9000" b="1" dirty="0"/>
              <a:t>Les </a:t>
            </a:r>
            <a:r>
              <a:rPr lang="fr-CA" sz="11500" b="1" dirty="0">
                <a:solidFill>
                  <a:srgbClr val="0070C0"/>
                </a:solidFill>
              </a:rPr>
              <a:t>Z</a:t>
            </a:r>
            <a:r>
              <a:rPr lang="fr-CA" sz="11500" b="1" dirty="0">
                <a:solidFill>
                  <a:schemeClr val="accent2"/>
                </a:solidFill>
              </a:rPr>
              <a:t>O</a:t>
            </a:r>
            <a:r>
              <a:rPr lang="fr-CA" sz="11500" b="1" dirty="0">
                <a:solidFill>
                  <a:srgbClr val="FFFF00"/>
                </a:solidFill>
              </a:rPr>
              <a:t>N</a:t>
            </a:r>
            <a:r>
              <a:rPr lang="fr-CA" sz="11500" b="1" dirty="0">
                <a:solidFill>
                  <a:schemeClr val="accent5"/>
                </a:solidFill>
              </a:rPr>
              <a:t>E</a:t>
            </a:r>
            <a:r>
              <a:rPr lang="fr-CA" sz="11500" b="1" dirty="0">
                <a:solidFill>
                  <a:schemeClr val="tx1"/>
                </a:solidFill>
              </a:rPr>
              <a:t>S</a:t>
            </a:r>
            <a:r>
              <a:rPr lang="fr-CA" sz="9000" b="1" dirty="0"/>
              <a:t> d’autorégulation</a:t>
            </a:r>
            <a:endParaRPr lang="fr-FR" sz="90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2400" dirty="0">
                <a:solidFill>
                  <a:schemeClr val="accent1"/>
                </a:solidFill>
              </a:rPr>
              <a:t>de Leah Kuypers </a:t>
            </a:r>
            <a:endParaRPr lang="fr-FR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3027" y="120770"/>
            <a:ext cx="89283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800" b="1" dirty="0">
              <a:latin typeface="Century Gothic" panose="020B0502020202020204" pitchFamily="34" charset="0"/>
            </a:endParaRPr>
          </a:p>
          <a:p>
            <a:endParaRPr lang="fr-CA" sz="2800" b="1" dirty="0">
              <a:latin typeface="Century Gothic" panose="020B0502020202020204" pitchFamily="34" charset="0"/>
            </a:endParaRPr>
          </a:p>
          <a:p>
            <a:endParaRPr lang="fr-CA" sz="2800" b="1" dirty="0">
              <a:latin typeface="Century Gothic" panose="020B0502020202020204" pitchFamily="34" charset="0"/>
            </a:endParaRPr>
          </a:p>
          <a:p>
            <a:pPr algn="ctr"/>
            <a:r>
              <a:rPr lang="fr-CA" sz="6600" b="1" dirty="0">
                <a:solidFill>
                  <a:srgbClr val="3333CC"/>
                </a:solidFill>
              </a:rPr>
              <a:t>ZONE BLEUE</a:t>
            </a:r>
            <a:endParaRPr lang="fr-FR" sz="6600" b="1" dirty="0">
              <a:solidFill>
                <a:srgbClr val="3333CC"/>
              </a:solidFill>
            </a:endParaRPr>
          </a:p>
          <a:p>
            <a:endParaRPr lang="fr-CA" sz="2800" b="1" dirty="0">
              <a:latin typeface="Century Gothic" panose="020B0502020202020204" pitchFamily="34" charset="0"/>
            </a:endParaRPr>
          </a:p>
          <a:p>
            <a:pPr algn="ctr"/>
            <a:endParaRPr lang="fr-CA" sz="4000" b="1" dirty="0">
              <a:latin typeface="Century Gothic" panose="020B0502020202020204" pitchFamily="34" charset="0"/>
            </a:endParaRPr>
          </a:p>
          <a:p>
            <a:pPr algn="ctr"/>
            <a:r>
              <a:rPr lang="fr-CA" sz="4000" b="1" dirty="0">
                <a:latin typeface="Century Gothic" panose="020B0502020202020204" pitchFamily="34" charset="0"/>
              </a:rPr>
              <a:t>Si je suis trop bas et j’ai besoin d’augmenter mon énergie…</a:t>
            </a:r>
            <a:endParaRPr lang="fr-FR" sz="4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89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3743" y="619277"/>
            <a:ext cx="3747509" cy="61075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3630" y="905773"/>
            <a:ext cx="840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dirty="0"/>
          </a:p>
        </p:txBody>
      </p:sp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4019909" y="3115953"/>
            <a:ext cx="2904084" cy="11141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2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 des étirements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49" y="2847193"/>
            <a:ext cx="1682150" cy="16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758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38424" y="457199"/>
            <a:ext cx="3752492" cy="639217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5338" y="915202"/>
            <a:ext cx="2691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dirty="0"/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648" y="2745498"/>
            <a:ext cx="1331152" cy="1815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05800" y="3210152"/>
            <a:ext cx="3654590" cy="65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Boire de l’eau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76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9719" y="210640"/>
            <a:ext cx="3987077" cy="71510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2703" y="1004791"/>
            <a:ext cx="24272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dirty="0"/>
          </a:p>
        </p:txBody>
      </p:sp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4721381" y="2684451"/>
            <a:ext cx="3309812" cy="18539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Parler à un ami ou un adulte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56" y="2684451"/>
            <a:ext cx="1910474" cy="17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46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34242" y="1466491"/>
            <a:ext cx="77465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dirty="0">
                <a:latin typeface="Century Gothic" panose="020B0502020202020204" pitchFamily="34" charset="0"/>
              </a:rPr>
              <a:t>Quand je suis dans la</a:t>
            </a:r>
            <a:r>
              <a:rPr lang="fr-FR" sz="6600" dirty="0">
                <a:latin typeface="Century Gothic" panose="020B0502020202020204" pitchFamily="34" charset="0"/>
              </a:rPr>
              <a:t>  </a:t>
            </a:r>
          </a:p>
          <a:p>
            <a:r>
              <a:rPr lang="fr-CA" sz="6600" b="1" dirty="0">
                <a:solidFill>
                  <a:schemeClr val="accent2"/>
                </a:solidFill>
              </a:rPr>
              <a:t>ZONE VERTE </a:t>
            </a:r>
            <a:endParaRPr lang="fr-FR" sz="6600" b="1" dirty="0">
              <a:solidFill>
                <a:schemeClr val="accent2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1286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75316" y="306237"/>
            <a:ext cx="3726613" cy="7237561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48906" y="1097028"/>
            <a:ext cx="76775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144" y="2669442"/>
            <a:ext cx="2587924" cy="2299373"/>
          </a:xfrm>
          <a:prstGeom prst="rect">
            <a:avLst/>
          </a:prstGeom>
        </p:spPr>
      </p:pic>
      <p:sp>
        <p:nvSpPr>
          <p:cNvPr id="5" name="Zone de texte 2"/>
          <p:cNvSpPr txBox="1">
            <a:spLocks noChangeArrowheads="1"/>
          </p:cNvSpPr>
          <p:nvPr/>
        </p:nvSpPr>
        <p:spPr bwMode="auto">
          <a:xfrm>
            <a:off x="4563374" y="3090555"/>
            <a:ext cx="2674189" cy="12485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4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Être fier de moi!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1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52955" y="308888"/>
            <a:ext cx="3752489" cy="678036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21434" y="836762"/>
            <a:ext cx="7297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1" y="2727214"/>
            <a:ext cx="1751162" cy="1883883"/>
          </a:xfrm>
          <a:prstGeom prst="rect">
            <a:avLst/>
          </a:prstGeom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5029199" y="2757128"/>
            <a:ext cx="3019246" cy="18539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Continuer à faire ce que je fais!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443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7772" y="1924662"/>
            <a:ext cx="7243313" cy="1369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CA" sz="4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que je peux faire si j’ai besoin de sortir de la  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0638" y="3710162"/>
            <a:ext cx="515878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JAUNE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036918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63546" y="552847"/>
            <a:ext cx="4090435" cy="6866627"/>
          </a:xfrm>
          <a:prstGeom prst="rect">
            <a:avLst/>
          </a:prstGeom>
        </p:spPr>
      </p:pic>
      <p:pic>
        <p:nvPicPr>
          <p:cNvPr id="2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509" y="2871314"/>
            <a:ext cx="1366711" cy="19335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4128" y="802257"/>
            <a:ext cx="357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4654956" y="2949840"/>
            <a:ext cx="3479753" cy="10363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des grandes  respirations 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990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5869" y="-12941"/>
            <a:ext cx="3657599" cy="7030528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52423" y="690113"/>
            <a:ext cx="343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079" y="2759261"/>
            <a:ext cx="1113556" cy="11830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2635" y="2759261"/>
            <a:ext cx="4553999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Avoir une pensée 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positive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652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92370" y="2277374"/>
            <a:ext cx="77120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Première leçon </a:t>
            </a:r>
            <a:endParaRPr lang="fr-FR" sz="8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06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67022" y="547776"/>
            <a:ext cx="3666227" cy="6642340"/>
          </a:xfrm>
          <a:prstGeom prst="rect">
            <a:avLst/>
          </a:prstGeom>
        </p:spPr>
      </p:pic>
      <p:pic>
        <p:nvPicPr>
          <p:cNvPr id="2" name="Imag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423" y="2969418"/>
            <a:ext cx="1580934" cy="185274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86928" y="836762"/>
            <a:ext cx="3528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sp>
        <p:nvSpPr>
          <p:cNvPr id="7" name="Zone de texte 2"/>
          <p:cNvSpPr txBox="1">
            <a:spLocks noChangeArrowheads="1"/>
          </p:cNvSpPr>
          <p:nvPr/>
        </p:nvSpPr>
        <p:spPr bwMode="auto">
          <a:xfrm>
            <a:off x="5280660" y="2984818"/>
            <a:ext cx="2707400" cy="12667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Écrire ou dessiner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477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18522" y="804571"/>
            <a:ext cx="3959524" cy="671534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931653" y="957532"/>
            <a:ext cx="4304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672" y="3157268"/>
            <a:ext cx="1328468" cy="1915064"/>
          </a:xfrm>
          <a:prstGeom prst="rect">
            <a:avLst/>
          </a:prstGeom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4298095" y="2983108"/>
            <a:ext cx="3322608" cy="185396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Prendre une pause mouvement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263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04513" y="1768415"/>
            <a:ext cx="72030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400" b="1" dirty="0">
                <a:latin typeface="Century Gothic" panose="020B0502020202020204" pitchFamily="34" charset="0"/>
              </a:rPr>
              <a:t>Ce que je peux faire si </a:t>
            </a:r>
          </a:p>
          <a:p>
            <a:pPr algn="ctr"/>
            <a:r>
              <a:rPr lang="fr-CA" sz="4400" b="1" dirty="0">
                <a:latin typeface="Century Gothic" panose="020B0502020202020204" pitchFamily="34" charset="0"/>
              </a:rPr>
              <a:t>je suis dans la</a:t>
            </a:r>
            <a:endParaRPr lang="fr-FR" sz="2400" dirty="0"/>
          </a:p>
        </p:txBody>
      </p:sp>
      <p:sp>
        <p:nvSpPr>
          <p:cNvPr id="3" name="Rectangle 2"/>
          <p:cNvSpPr/>
          <p:nvPr/>
        </p:nvSpPr>
        <p:spPr>
          <a:xfrm>
            <a:off x="2650226" y="3615270"/>
            <a:ext cx="52886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600" b="1" dirty="0">
                <a:solidFill>
                  <a:schemeClr val="accent5"/>
                </a:solidFill>
              </a:rPr>
              <a:t>ZONE ROUGE</a:t>
            </a:r>
            <a:endParaRPr lang="fr-FR" sz="6600" dirty="0"/>
          </a:p>
        </p:txBody>
      </p:sp>
    </p:spTree>
    <p:extLst>
      <p:ext uri="{BB962C8B-B14F-4D97-AF65-F5344CB8AC3E}">
        <p14:creationId xmlns:p14="http://schemas.microsoft.com/office/powerpoint/2010/main" val="30321714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11996" y="661762"/>
            <a:ext cx="3657600" cy="6336732"/>
          </a:xfrm>
          <a:prstGeom prst="rect">
            <a:avLst/>
          </a:prstGeom>
        </p:spPr>
      </p:pic>
      <p:pic>
        <p:nvPicPr>
          <p:cNvPr id="3" name="Imag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17" y="2911702"/>
            <a:ext cx="1733909" cy="1712056"/>
          </a:xfrm>
          <a:prstGeom prst="rect">
            <a:avLst/>
          </a:prstGeom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5124091" y="3358693"/>
            <a:ext cx="3221535" cy="47143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48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Arrêter !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630392" y="992038"/>
            <a:ext cx="3493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342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93090" y="2200"/>
            <a:ext cx="3541461" cy="724641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043796" y="621102"/>
            <a:ext cx="3830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4698521" y="2802722"/>
            <a:ext cx="3134264" cy="1234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rendre à la salle bleue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70" y="2802722"/>
            <a:ext cx="1194968" cy="157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94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85010" y="27533"/>
            <a:ext cx="4252822" cy="7579307"/>
          </a:xfrm>
          <a:prstGeom prst="rect">
            <a:avLst/>
          </a:prstGeom>
        </p:spPr>
      </p:pic>
      <p:pic>
        <p:nvPicPr>
          <p:cNvPr id="2" name="Imag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0" y="2868280"/>
            <a:ext cx="1430962" cy="1897811"/>
          </a:xfrm>
          <a:prstGeom prst="rect">
            <a:avLst/>
          </a:prstGeom>
        </p:spPr>
      </p:pic>
      <p:sp>
        <p:nvSpPr>
          <p:cNvPr id="3" name="Zone de texte 2"/>
          <p:cNvSpPr txBox="1">
            <a:spLocks noChangeArrowheads="1"/>
          </p:cNvSpPr>
          <p:nvPr/>
        </p:nvSpPr>
        <p:spPr bwMode="auto">
          <a:xfrm>
            <a:off x="4553883" y="3199966"/>
            <a:ext cx="4167421" cy="12344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fr-CA" sz="36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Accepter l’aide d’un adulte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621767" y="785004"/>
            <a:ext cx="3200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Je peux…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9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564" y="2407571"/>
            <a:ext cx="82301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Troisième leçon </a:t>
            </a:r>
            <a:endParaRPr lang="fr-FR" sz="8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0781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6981" y="563263"/>
            <a:ext cx="75049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solidFill>
                  <a:schemeClr val="accent1"/>
                </a:solidFill>
              </a:rPr>
              <a:t>Activité de relaxation</a:t>
            </a:r>
          </a:p>
          <a:p>
            <a:endParaRPr lang="fr-CA" sz="5400" b="1" dirty="0">
              <a:solidFill>
                <a:schemeClr val="accent1"/>
              </a:solidFill>
            </a:endParaRPr>
          </a:p>
          <a:p>
            <a:pPr fontAlgn="t"/>
            <a:r>
              <a:rPr lang="fr-FR" sz="3600" dirty="0"/>
              <a:t>Pour méditer comme une grenouille...</a:t>
            </a:r>
          </a:p>
          <a:p>
            <a:r>
              <a:rPr lang="fr-FR" sz="2800" u="sng" dirty="0">
                <a:hlinkClick r:id="rId2"/>
              </a:rPr>
              <a:t>https://www.youtube.com/watch?v=JwRjwDluA30&amp;feature=youtu.be</a:t>
            </a:r>
            <a:endParaRPr lang="fr-FR" sz="2800" dirty="0"/>
          </a:p>
          <a:p>
            <a:endParaRPr lang="fr-CA" sz="5400" b="1" dirty="0">
              <a:solidFill>
                <a:schemeClr val="accent1"/>
              </a:solidFill>
            </a:endParaRPr>
          </a:p>
          <a:p>
            <a:endParaRPr lang="fr-CA" sz="5400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332" y="3940674"/>
            <a:ext cx="2932980" cy="25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6255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35170" y="1104182"/>
            <a:ext cx="83762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Gros problème ou </a:t>
            </a:r>
          </a:p>
          <a:p>
            <a:r>
              <a:rPr lang="fr-CA" sz="80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petit problème ?</a:t>
            </a:r>
            <a:endParaRPr lang="fr-FR" sz="80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47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53683" y="336430"/>
            <a:ext cx="88679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095002"/>
              </p:ext>
            </p:extLst>
          </p:nvPr>
        </p:nvGraphicFramePr>
        <p:xfrm>
          <a:off x="1497163" y="857689"/>
          <a:ext cx="7165551" cy="48406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personnes pensent que ceci est un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u="sng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GROS</a:t>
                      </a: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problème.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" b="1" dirty="0">
                          <a:solidFill>
                            <a:srgbClr val="000000"/>
                          </a:solidFill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000" b="1" dirty="0">
                          <a:solidFill>
                            <a:srgbClr val="000000"/>
                          </a:solidFill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0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personnes pensent que ceci est un 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problème </a:t>
                      </a:r>
                      <a:r>
                        <a:rPr lang="fr-CA" sz="1200" b="1" u="sng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MOYEN</a:t>
                      </a:r>
                      <a:r>
                        <a:rPr lang="fr-CA" sz="1400" b="1" u="sng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000" b="1" dirty="0">
                          <a:solidFill>
                            <a:srgbClr val="000000"/>
                          </a:solidFill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fr-FR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0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 personnes pensent que ceci est un </a:t>
                      </a:r>
                      <a:r>
                        <a:rPr lang="fr-FR" sz="1100" b="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fr-CA" sz="1100" b="1" u="sng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PETIT</a:t>
                      </a:r>
                      <a:endParaRPr lang="fr-FR" sz="1600" b="1" u="sng" kern="1200" dirty="0">
                        <a:solidFill>
                          <a:schemeClr val="tx1"/>
                        </a:solidFill>
                        <a:effectLst/>
                        <a:latin typeface="Kristen ITC" panose="03050502040202030202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problème 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1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60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fr-F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A" sz="2600" b="1" dirty="0">
                          <a:effectLst/>
                          <a:latin typeface="Kristen ITC" panose="03050502040202030202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4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14401" y="327803"/>
            <a:ext cx="83676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Activité de relaxation</a:t>
            </a:r>
          </a:p>
          <a:p>
            <a:endParaRPr lang="fr-CA" sz="54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fontAlgn="t"/>
            <a:r>
              <a:rPr lang="fr-FR" sz="3600" dirty="0" err="1"/>
              <a:t>RelaxStory</a:t>
            </a:r>
            <a:r>
              <a:rPr lang="fr-FR" sz="3600" dirty="0"/>
              <a:t> - Goyave le petit singe  (4 :50)</a:t>
            </a:r>
            <a:endParaRPr lang="fr-FR" sz="3600" b="1" dirty="0"/>
          </a:p>
          <a:p>
            <a:r>
              <a:rPr lang="fr-FR" sz="3600" u="sng" dirty="0">
                <a:hlinkClick r:id="rId2"/>
              </a:rPr>
              <a:t>https://www.youtube.com/watch?v=mRRsFas6oHI</a:t>
            </a:r>
            <a:endParaRPr lang="fr-FR" sz="3600" b="1" dirty="0"/>
          </a:p>
          <a:p>
            <a:endParaRPr lang="fr-FR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Image result for dessin si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702" y="3883228"/>
            <a:ext cx="3159067" cy="247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404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242204" y="1362974"/>
            <a:ext cx="7858663" cy="1686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4000" b="1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personnes pensent que ceci est un </a:t>
            </a:r>
            <a:r>
              <a:rPr lang="fr-CA" sz="4000" b="1" u="sng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GROS</a:t>
            </a:r>
            <a:r>
              <a:rPr lang="fr-CA" sz="4000" b="1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problème.</a:t>
            </a:r>
            <a:endParaRPr lang="fr-FR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4284093" y="3517820"/>
            <a:ext cx="2083279" cy="145786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934310" y="3541944"/>
            <a:ext cx="782846" cy="150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A" sz="8800" b="1" dirty="0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endParaRPr lang="fr-FR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97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35169" y="963894"/>
            <a:ext cx="7712015" cy="2740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4800" b="1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personnes pensent que ceci est un problème </a:t>
            </a:r>
            <a:r>
              <a:rPr lang="fr-CA" sz="4800" b="1" u="sng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MOYEN.</a:t>
            </a:r>
            <a:endParaRPr lang="fr-FR" sz="4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4309972" y="3704260"/>
            <a:ext cx="2083279" cy="14578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A" sz="8800" b="1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485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8595" y="1128275"/>
            <a:ext cx="7320951" cy="2463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CA" sz="4800" b="1" dirty="0"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personnes pensent que ceci est un PETIT problème.</a:t>
            </a:r>
            <a:endParaRPr lang="fr-FR" sz="40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35851" y="3764644"/>
            <a:ext cx="2083279" cy="14578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CA" sz="8800" b="1" dirty="0">
                <a:solidFill>
                  <a:srgbClr val="00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fr-FR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946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petit probleme gros probleme fâ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896" y="68262"/>
            <a:ext cx="5953680" cy="64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2967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layroom rules franc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597" y="69011"/>
            <a:ext cx="4965780" cy="660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3361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31" y="253999"/>
            <a:ext cx="6305790" cy="62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290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ailygeekshow.com/wp-content/uploads/2013/09/13-citations-tirees-de-livres-pour-enfants-que-tous-les-adultes-devraient-connaitr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92" y="931652"/>
            <a:ext cx="9232179" cy="519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8670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pensées positives enf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506" y="0"/>
            <a:ext cx="5004697" cy="662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825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931653" y="888521"/>
            <a:ext cx="81692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5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La danse des pingouins</a:t>
            </a:r>
          </a:p>
          <a:p>
            <a:endParaRPr lang="fr-CA" dirty="0"/>
          </a:p>
          <a:p>
            <a:r>
              <a:rPr lang="fr-FR" sz="2800" dirty="0">
                <a:hlinkClick r:id="rId2"/>
              </a:rPr>
              <a:t>https://www.youtube.com/watch?v=-xtPMTEPFug</a:t>
            </a:r>
            <a:endParaRPr lang="fr-FR" sz="2800" dirty="0"/>
          </a:p>
          <a:p>
            <a:endParaRPr lang="fr-FR" dirty="0"/>
          </a:p>
        </p:txBody>
      </p:sp>
      <p:pic>
        <p:nvPicPr>
          <p:cNvPr id="1026" name="Picture 2" descr="Related imag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113" y="2557899"/>
            <a:ext cx="2665862" cy="355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34" y="2796736"/>
            <a:ext cx="3973626" cy="29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2248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4619" y="2415397"/>
            <a:ext cx="8660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Quatrième leçon </a:t>
            </a:r>
            <a:endParaRPr lang="fr-FR" sz="8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03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79894" y="957532"/>
            <a:ext cx="5564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dirty="0">
                <a:solidFill>
                  <a:srgbClr val="3333CC"/>
                </a:solidFill>
              </a:rPr>
              <a:t>ZONE BLEUE</a:t>
            </a:r>
            <a:endParaRPr lang="fr-FR" sz="6600" b="1" dirty="0">
              <a:solidFill>
                <a:srgbClr val="3333CC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249" y="4353508"/>
            <a:ext cx="2076450" cy="2132965"/>
          </a:xfrm>
          <a:prstGeom prst="rect">
            <a:avLst/>
          </a:prstGeom>
        </p:spPr>
      </p:pic>
      <p:pic>
        <p:nvPicPr>
          <p:cNvPr id="4" name="Imag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58" y="2112249"/>
            <a:ext cx="1887353" cy="1876744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95" y="2059525"/>
            <a:ext cx="2576462" cy="2278177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892" y="4337703"/>
            <a:ext cx="1943100" cy="1943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39478" y="1960879"/>
            <a:ext cx="1293111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Ennuyé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0345" y="980280"/>
            <a:ext cx="1265090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Malade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0345" y="1451796"/>
            <a:ext cx="1291379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Fatigué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1499" y="2469763"/>
            <a:ext cx="1041760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Triste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72860" y="2336836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1.</a:t>
            </a:r>
            <a:endParaRPr lang="fr-FR" sz="2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4235570" y="2619493"/>
            <a:ext cx="49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2.</a:t>
            </a:r>
            <a:endParaRPr lang="fr-FR" sz="2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2458528" y="4563374"/>
            <a:ext cx="474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3.</a:t>
            </a:r>
            <a:endParaRPr lang="fr-FR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771072" y="4380933"/>
            <a:ext cx="586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4.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417129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3464" y="612475"/>
            <a:ext cx="8505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fr-FR" sz="3600" dirty="0" err="1">
                <a:latin typeface="Century Gothic" panose="020B0502020202020204" pitchFamily="34" charset="0"/>
              </a:rPr>
              <a:t>RelaxStory</a:t>
            </a:r>
            <a:r>
              <a:rPr lang="fr-FR" sz="3600" dirty="0">
                <a:latin typeface="Century Gothic" panose="020B0502020202020204" pitchFamily="34" charset="0"/>
              </a:rPr>
              <a:t> - Relaxation pour les enfants qui aiment les chats  (6 :40)</a:t>
            </a:r>
            <a:endParaRPr lang="fr-FR" sz="3600" b="1" dirty="0">
              <a:latin typeface="Century Gothic" panose="020B0502020202020204" pitchFamily="34" charset="0"/>
            </a:endParaRPr>
          </a:p>
          <a:p>
            <a:pPr fontAlgn="t"/>
            <a:endParaRPr lang="fr-FR" sz="3600" u="sng" dirty="0">
              <a:latin typeface="Century Gothic" panose="020B0502020202020204" pitchFamily="34" charset="0"/>
              <a:hlinkClick r:id="rId2"/>
            </a:endParaRPr>
          </a:p>
          <a:p>
            <a:pPr fontAlgn="t"/>
            <a:endParaRPr lang="fr-FR" sz="3600" u="sng" dirty="0">
              <a:latin typeface="Century Gothic" panose="020B0502020202020204" pitchFamily="34" charset="0"/>
              <a:hlinkClick r:id="rId2"/>
            </a:endParaRPr>
          </a:p>
          <a:p>
            <a:pPr fontAlgn="t"/>
            <a:r>
              <a:rPr lang="fr-FR" sz="3600" u="sng" dirty="0">
                <a:latin typeface="Century Gothic" panose="020B0502020202020204" pitchFamily="34" charset="0"/>
                <a:hlinkClick r:id="rId2"/>
              </a:rPr>
              <a:t>https://www.youtube.com/watch?v=4iTPgErZEUE</a:t>
            </a:r>
            <a:endParaRPr lang="fr-FR" sz="3600" b="1" dirty="0">
              <a:latin typeface="Century Gothic" panose="020B0502020202020204" pitchFamily="34" charset="0"/>
            </a:endParaRPr>
          </a:p>
        </p:txBody>
      </p:sp>
      <p:pic>
        <p:nvPicPr>
          <p:cNvPr id="2052" name="Picture 4" descr="Image result for cha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86" y="3453404"/>
            <a:ext cx="2561745" cy="33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cha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27" y="4753155"/>
            <a:ext cx="3359540" cy="176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2388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4287" y="690113"/>
            <a:ext cx="97651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800" b="1" dirty="0"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Pour rester dans la </a:t>
            </a:r>
            <a:r>
              <a:rPr lang="fr-CA" sz="4800" b="1" dirty="0">
                <a:solidFill>
                  <a:schemeClr val="accent2"/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ZONE VERTE</a:t>
            </a:r>
            <a:r>
              <a:rPr lang="fr-CA" sz="4800" b="1" dirty="0"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, il faut être bon à …</a:t>
            </a:r>
          </a:p>
          <a:p>
            <a:endParaRPr lang="fr-CA" sz="4800" b="1" dirty="0">
              <a:effectLst>
                <a:outerShdw blurRad="38100" dist="22860" dir="5400000" algn="tl">
                  <a:srgbClr val="000000">
                    <a:alpha val="30000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r>
              <a:rPr lang="fr-CA" sz="66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22860" dir="5400000" algn="tl">
                    <a:srgbClr val="000000">
                      <a:alpha val="30000"/>
                    </a:srgbClr>
                  </a:outerShdw>
                </a:effectLst>
                <a:latin typeface="Century Gothic" panose="020B0502020202020204" pitchFamily="34" charset="0"/>
              </a:rPr>
              <a:t>La résolution de conflits</a:t>
            </a:r>
            <a:endParaRPr lang="fr-FR" sz="6600" dirty="0">
              <a:solidFill>
                <a:schemeClr val="tx2">
                  <a:lumMod val="60000"/>
                  <a:lumOff val="4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 2" descr="cid:9F4997FB-0016-4684-9700-377BD67A6DBC@gateway.2wire.net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3182" r="17214" b="44096"/>
          <a:stretch/>
        </p:blipFill>
        <p:spPr bwMode="auto">
          <a:xfrm>
            <a:off x="4078941" y="4320989"/>
            <a:ext cx="2338797" cy="20064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23269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3079" y="1026544"/>
            <a:ext cx="9092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b="1" dirty="0">
                <a:latin typeface="Century Gothic" panose="020B0502020202020204" pitchFamily="34" charset="0"/>
              </a:rPr>
              <a:t>Règles à suivre lors de la résolution des conflits: </a:t>
            </a:r>
            <a:endParaRPr lang="fr-FR" sz="3600" dirty="0"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19508" y="2596551"/>
            <a:ext cx="8997351" cy="2953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fr-CA" sz="3200" dirty="0">
                <a:latin typeface="Century Gothic" panose="020B0502020202020204" pitchFamily="34" charset="0"/>
              </a:rPr>
              <a:t>1) Je laisse l’autre parler sans interrompre. </a:t>
            </a:r>
            <a:endParaRPr lang="fr-FR" sz="32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CA" sz="3200" dirty="0">
                <a:latin typeface="Century Gothic" panose="020B0502020202020204" pitchFamily="34" charset="0"/>
              </a:rPr>
              <a:t>2) Je suis respectueux.</a:t>
            </a:r>
            <a:endParaRPr lang="fr-FR" sz="32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CA" sz="3200" dirty="0">
                <a:latin typeface="Century Gothic" panose="020B0502020202020204" pitchFamily="34" charset="0"/>
              </a:rPr>
              <a:t>3) Je travaille à résoudre le problème. </a:t>
            </a:r>
            <a:endParaRPr lang="fr-FR" sz="3200" dirty="0">
              <a:latin typeface="Century Gothic" panose="020B0502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fr-CA" sz="3200" dirty="0">
                <a:latin typeface="Century Gothic" panose="020B0502020202020204" pitchFamily="34" charset="0"/>
              </a:rPr>
              <a:t>4) Je dis la vérité. </a:t>
            </a:r>
            <a:endParaRPr lang="fr-FR" sz="3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71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2530" y="1362972"/>
            <a:ext cx="9471802" cy="3976777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Étape n</a:t>
            </a:r>
            <a:r>
              <a:rPr lang="fr-CA" sz="28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CA" sz="2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: Comprendre le conflit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qui s’est passé? (Chacun prend son tour)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fais un message clair.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CA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Je me sens ____________ parce que ____________. »  </a:t>
            </a:r>
          </a:p>
          <a:p>
            <a:pPr marL="1143000" lvl="2" indent="-2286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CA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 J’aimerais ________________ . »</a:t>
            </a:r>
            <a:endParaRPr lang="fr-FR" sz="20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èche courbée vers la gauche 2"/>
          <p:cNvSpPr/>
          <p:nvPr/>
        </p:nvSpPr>
        <p:spPr>
          <a:xfrm>
            <a:off x="4537494" y="4958617"/>
            <a:ext cx="1233577" cy="1537073"/>
          </a:xfrm>
          <a:prstGeom prst="curvedLeftArrow">
            <a:avLst>
              <a:gd name="adj1" fmla="val 25871"/>
              <a:gd name="adj2" fmla="val 81000"/>
              <a:gd name="adj3" fmla="val 25000"/>
            </a:avLst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14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63902" y="948904"/>
            <a:ext cx="10032520" cy="4088921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Étape n</a:t>
            </a:r>
            <a:r>
              <a:rPr lang="fr-CA" sz="32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CA" sz="32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 : Trouver une solution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Qu’est-ce qui peut aider à résoudre le problème? 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1000"/>
              </a:spcAft>
              <a:buFont typeface="Wingdings" panose="05000000000000000000" pitchFamily="2" charset="2"/>
              <a:buChar char=""/>
            </a:pP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Utiliser </a:t>
            </a:r>
            <a:r>
              <a:rPr lang="fr-CA" sz="28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roue des solutions </a:t>
            </a: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des idées.</a:t>
            </a:r>
          </a:p>
          <a:p>
            <a:pPr lvl="2">
              <a:lnSpc>
                <a:spcPct val="107000"/>
              </a:lnSpc>
              <a:spcAft>
                <a:spcPts val="1000"/>
              </a:spcAft>
            </a:pP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Chaque élève donne 1-2 idées.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èche courbée vers la droite 2"/>
          <p:cNvSpPr/>
          <p:nvPr/>
        </p:nvSpPr>
        <p:spPr>
          <a:xfrm>
            <a:off x="4261449" y="4744526"/>
            <a:ext cx="1271070" cy="1431987"/>
          </a:xfrm>
          <a:prstGeom prst="curvedRightArrow">
            <a:avLst>
              <a:gd name="adj1" fmla="val 33836"/>
              <a:gd name="adj2" fmla="val 90217"/>
              <a:gd name="adj3" fmla="val 25000"/>
            </a:avLst>
          </a:prstGeom>
          <a:solidFill>
            <a:schemeClr val="bg1">
              <a:lumMod val="6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42783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haring cartoo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7"/>
          <a:stretch/>
        </p:blipFill>
        <p:spPr bwMode="auto">
          <a:xfrm>
            <a:off x="3398807" y="983412"/>
            <a:ext cx="2826295" cy="207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1069675" y="3598312"/>
            <a:ext cx="8419381" cy="16724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J’accepte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prendre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tours.</a:t>
            </a:r>
            <a:endParaRPr lang="fr-F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98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images.clipartpanda.com/two-friends-clipart-black-and-white-sharing-clipart-children-playing-two-having-fun-simple-toys-363839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3" t="6397" r="13426" b="19306"/>
          <a:stretch/>
        </p:blipFill>
        <p:spPr bwMode="auto">
          <a:xfrm>
            <a:off x="3347050" y="1017917"/>
            <a:ext cx="3330222" cy="23829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10619" y="3525007"/>
            <a:ext cx="4572000" cy="1059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</a:t>
            </a:r>
            <a:r>
              <a:rPr lang="fr-FR" sz="4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6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partage.</a:t>
            </a:r>
            <a:endParaRPr lang="fr-FR" sz="6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8989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thumbs.dreamstime.com/z/rock-paper-scissors-game-1765052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" b="9328"/>
          <a:stretch/>
        </p:blipFill>
        <p:spPr bwMode="auto">
          <a:xfrm>
            <a:off x="3640347" y="871268"/>
            <a:ext cx="2889849" cy="24671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11214" y="3564617"/>
            <a:ext cx="8428008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5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Roche, papier, ciseaux.</a:t>
            </a:r>
            <a:endParaRPr lang="fr-FR" sz="3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4883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lipartbest.com/cliparts/nTE/XBo/nTEXBo7nc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2664">
            <a:off x="3372786" y="1291613"/>
            <a:ext cx="3377555" cy="13164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-60386" y="2993934"/>
            <a:ext cx="10662249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m’excuse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je fais une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4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réparation.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956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t.gov/kids/lib/kids/images/stuff6/walk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5742" r="8929" b="5263"/>
          <a:stretch/>
        </p:blipFill>
        <p:spPr bwMode="auto">
          <a:xfrm>
            <a:off x="931655" y="3571336"/>
            <a:ext cx="2040896" cy="2489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3684" y="2400679"/>
            <a:ext cx="10248181" cy="62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m’éloigne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conflit et je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tente de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2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l’oublier.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418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83411" y="897147"/>
            <a:ext cx="51526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600" b="1" dirty="0">
                <a:solidFill>
                  <a:schemeClr val="accent2"/>
                </a:solidFill>
              </a:rPr>
              <a:t>ZONE VERTE </a:t>
            </a:r>
            <a:endParaRPr lang="fr-FR" sz="6600" b="1" dirty="0">
              <a:solidFill>
                <a:schemeClr val="accent2"/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664" y="2305122"/>
            <a:ext cx="1765109" cy="1844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1737" y="4247466"/>
            <a:ext cx="1770036" cy="588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32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Content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29" y="781786"/>
            <a:ext cx="1846053" cy="21292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641436" y="3106635"/>
            <a:ext cx="1451038" cy="588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32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Calme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495" y="3997300"/>
            <a:ext cx="2110565" cy="18544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32543" y="4529341"/>
            <a:ext cx="3426964" cy="5883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32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 bonne forme 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497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24" y="474453"/>
            <a:ext cx="2415594" cy="29349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09955" y="3490977"/>
            <a:ext cx="7151298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lui demande d’arrêter de...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93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chronogram.com/binary/9a82/1370172715-yoga_girl_cartoon_jpg_w180h24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0" r="5926"/>
          <a:stretch/>
        </p:blipFill>
        <p:spPr bwMode="auto">
          <a:xfrm>
            <a:off x="4028535" y="2941607"/>
            <a:ext cx="1921025" cy="31472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75449" y="1871932"/>
            <a:ext cx="836762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CA" sz="4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J’attends et je me</a:t>
            </a:r>
            <a:r>
              <a:rPr 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0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calme.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120689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327804" y="957531"/>
            <a:ext cx="9178505" cy="4330461"/>
          </a:xfrm>
          <a:prstGeom prst="roundRect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Étape n</a:t>
            </a:r>
            <a:r>
              <a:rPr lang="fr-CA" sz="3200" b="1" u="sng" baseline="30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fr-CA" sz="32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: Choisir une solution et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3200" b="1" u="sng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mettre en action </a:t>
            </a: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Choisir une solution que les </a:t>
            </a:r>
            <a:r>
              <a:rPr lang="fr-CA" sz="2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deux peuvent accepter.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première solution ne fonctionne pas, essayer une autre. 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fr-CA" sz="2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Après 2 solutions, si le conflit continue, aller demander l’aide d’un adulte. </a:t>
            </a:r>
            <a:endParaRPr lang="fr-FR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0062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id:9F4997FB-0016-4684-9700-377BD67A6DBC@gateway.2wire.net"/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0" t="3182" r="17214" b="44096"/>
          <a:stretch>
            <a:fillRect/>
          </a:stretch>
        </p:blipFill>
        <p:spPr bwMode="auto">
          <a:xfrm>
            <a:off x="370935" y="2941607"/>
            <a:ext cx="3993209" cy="32552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à coins arrondis 3"/>
          <p:cNvSpPr/>
          <p:nvPr/>
        </p:nvSpPr>
        <p:spPr>
          <a:xfrm>
            <a:off x="4364144" y="465828"/>
            <a:ext cx="5021395" cy="4563372"/>
          </a:xfrm>
          <a:prstGeom prst="wedgeRoundRectCallout">
            <a:avLst>
              <a:gd name="adj1" fmla="val -56548"/>
              <a:gd name="adj2" fmla="val 24334"/>
              <a:gd name="adj3" fmla="val 1666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106680" algn="ctr">
              <a:lnSpc>
                <a:spcPct val="115000"/>
              </a:lnSpc>
              <a:spcAft>
                <a:spcPts val="0"/>
              </a:spcAft>
            </a:pPr>
            <a:r>
              <a:rPr lang="fr-CA" sz="2000" dirty="0"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Bravo! Quand on travaille ensemble pour résoudre des conflits positivement…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algn="ctr">
              <a:lnSpc>
                <a:spcPct val="115000"/>
              </a:lnSpc>
              <a:spcAft>
                <a:spcPts val="0"/>
              </a:spcAft>
            </a:pPr>
            <a:r>
              <a:rPr lang="fr-CA" sz="2000" b="1" dirty="0"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Tout le monde se sent bien!</a:t>
            </a:r>
            <a:endParaRPr lang="fr-F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algn="ctr">
              <a:lnSpc>
                <a:spcPct val="115000"/>
              </a:lnSpc>
              <a:spcAft>
                <a:spcPts val="0"/>
              </a:spcAft>
            </a:pPr>
            <a:r>
              <a:rPr lang="fr-CA" sz="2000" b="1" dirty="0"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Tout le monde apprend!</a:t>
            </a:r>
            <a:endParaRPr lang="fr-F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06680" algn="ctr">
              <a:lnSpc>
                <a:spcPct val="115000"/>
              </a:lnSpc>
              <a:spcAft>
                <a:spcPts val="1000"/>
              </a:spcAft>
            </a:pPr>
            <a:r>
              <a:rPr lang="fr-CA" sz="2000" b="1" dirty="0"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Tout le monde se sent en sécurité!</a:t>
            </a:r>
            <a:endParaRPr lang="fr-FR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4914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95555" y="1355036"/>
            <a:ext cx="7927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latin typeface="Century Gothic" panose="020B0502020202020204" pitchFamily="34" charset="0"/>
                <a:hlinkClick r:id="rId2"/>
              </a:rPr>
              <a:t>Activité de relaxation </a:t>
            </a:r>
          </a:p>
          <a:p>
            <a:r>
              <a:rPr lang="fr-CA" sz="3600" dirty="0">
                <a:latin typeface="Century Gothic" panose="020B0502020202020204" pitchFamily="34" charset="0"/>
                <a:hlinkClick r:id="rId2"/>
              </a:rPr>
              <a:t>Les ballons </a:t>
            </a:r>
            <a:endParaRPr lang="fr-FR" sz="3600" dirty="0">
              <a:latin typeface="Century Gothic" panose="020B0502020202020204" pitchFamily="34" charset="0"/>
              <a:hlinkClick r:id="rId2"/>
            </a:endParaRPr>
          </a:p>
          <a:p>
            <a:endParaRPr lang="fr-FR" sz="3600" dirty="0">
              <a:latin typeface="Century Gothic" panose="020B0502020202020204" pitchFamily="34" charset="0"/>
              <a:hlinkClick r:id="rId2"/>
            </a:endParaRPr>
          </a:p>
          <a:p>
            <a:endParaRPr lang="fr-FR" sz="3600" dirty="0">
              <a:latin typeface="Century Gothic" panose="020B0502020202020204" pitchFamily="34" charset="0"/>
              <a:hlinkClick r:id="rId2"/>
            </a:endParaRPr>
          </a:p>
          <a:p>
            <a:r>
              <a:rPr lang="fr-FR" sz="3600" dirty="0">
                <a:latin typeface="Century Gothic" panose="020B0502020202020204" pitchFamily="34" charset="0"/>
                <a:hlinkClick r:id="rId2"/>
              </a:rPr>
              <a:t>https://www.youtube.com/watch?v=nVZThaDPOVg</a:t>
            </a:r>
            <a:endParaRPr lang="fr-FR" sz="3600" dirty="0">
              <a:latin typeface="Century Gothic" panose="020B0502020202020204" pitchFamily="34" charset="0"/>
            </a:endParaRPr>
          </a:p>
          <a:p>
            <a:endParaRPr lang="fr-FR" sz="3600" dirty="0">
              <a:latin typeface="Century Gothic" panose="020B0502020202020204" pitchFamily="34" charset="0"/>
            </a:endParaRPr>
          </a:p>
        </p:txBody>
      </p:sp>
      <p:sp>
        <p:nvSpPr>
          <p:cNvPr id="5" name="AutoShape 6" descr="Image result for ballo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8" descr="Image result for ballo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76" y="855869"/>
            <a:ext cx="3410069" cy="255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03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5818" y="680527"/>
            <a:ext cx="8596668" cy="1320800"/>
          </a:xfrm>
        </p:spPr>
        <p:txBody>
          <a:bodyPr>
            <a:normAutofit/>
          </a:bodyPr>
          <a:lstStyle/>
          <a:p>
            <a:r>
              <a:rPr lang="fr-FR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ZONE JAUNE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71" y="1930400"/>
            <a:ext cx="2285656" cy="1741263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219" y="4359359"/>
            <a:ext cx="1417320" cy="1417320"/>
          </a:xfrm>
          <a:prstGeom prst="rect">
            <a:avLst/>
          </a:prstGeom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85" y="1959758"/>
            <a:ext cx="1752600" cy="126682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728" y="3070031"/>
            <a:ext cx="1555012" cy="1579058"/>
          </a:xfrm>
          <a:prstGeom prst="rect">
            <a:avLst/>
          </a:prstGeom>
        </p:spPr>
      </p:pic>
      <p:pic>
        <p:nvPicPr>
          <p:cNvPr id="8" name="Image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152" y="4524985"/>
            <a:ext cx="1593425" cy="16643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47577" y="420464"/>
            <a:ext cx="1400399" cy="48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Frustré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7577" y="761428"/>
            <a:ext cx="2014013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Énergétique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61849" y="1932687"/>
            <a:ext cx="1100301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Excité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7577" y="1536046"/>
            <a:ext cx="3316101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De mauvaise humeur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61849" y="1173868"/>
            <a:ext cx="1423723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Nerveux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58446" y="2062277"/>
            <a:ext cx="516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1.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779981" y="2216989"/>
            <a:ext cx="52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2.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871588" y="3226583"/>
            <a:ext cx="48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3.</a:t>
            </a:r>
            <a:endParaRPr lang="fr-FR" sz="2400" dirty="0"/>
          </a:p>
        </p:txBody>
      </p:sp>
      <p:sp>
        <p:nvSpPr>
          <p:cNvPr id="18" name="ZoneTexte 17"/>
          <p:cNvSpPr txBox="1"/>
          <p:nvPr/>
        </p:nvSpPr>
        <p:spPr>
          <a:xfrm>
            <a:off x="923026" y="4359359"/>
            <a:ext cx="526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4.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554746" y="4477109"/>
            <a:ext cx="535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5.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28179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7300" b="1" dirty="0">
                <a:solidFill>
                  <a:schemeClr val="accent5"/>
                </a:solidFill>
              </a:rPr>
              <a:t>ZONE ROUGE</a:t>
            </a:r>
            <a:br>
              <a:rPr lang="fr-FR" dirty="0"/>
            </a:b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8" y="2239993"/>
            <a:ext cx="1781175" cy="1981200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84" y="2094780"/>
            <a:ext cx="1941407" cy="1929337"/>
          </a:xfrm>
          <a:prstGeom prst="rect">
            <a:avLst/>
          </a:prstGeom>
        </p:spPr>
      </p:pic>
      <p:sp>
        <p:nvSpPr>
          <p:cNvPr id="6" name="Zone de texte 2"/>
          <p:cNvSpPr txBox="1">
            <a:spLocks noChangeArrowheads="1"/>
          </p:cNvSpPr>
          <p:nvPr/>
        </p:nvSpPr>
        <p:spPr bwMode="auto">
          <a:xfrm>
            <a:off x="6332269" y="1400378"/>
            <a:ext cx="1471930" cy="3962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En crise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6315472" y="342825"/>
            <a:ext cx="1615440" cy="4508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Surexcité 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92" y="2620917"/>
            <a:ext cx="1402080" cy="14719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10800000" flipV="1">
            <a:off x="6321799" y="693586"/>
            <a:ext cx="1428298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Terrifié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2" y="4843057"/>
            <a:ext cx="1524635" cy="1531620"/>
          </a:xfrm>
          <a:prstGeom prst="rect">
            <a:avLst/>
          </a:prstGeom>
        </p:spPr>
      </p:pic>
      <p:pic>
        <p:nvPicPr>
          <p:cNvPr id="14" name="Image 1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371" y="4650265"/>
            <a:ext cx="2278380" cy="150241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332269" y="1055059"/>
            <a:ext cx="1303562" cy="4642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Furieux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32269" y="1786474"/>
            <a:ext cx="1324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dirty="0">
                <a:latin typeface="Arial Rounded MT Bold" panose="020F0704030504030204" pitchFamily="34" charset="0"/>
                <a:ea typeface="Calibri" panose="020F0502020204030204" pitchFamily="34" charset="0"/>
                <a:cs typeface="Aharoni" panose="02010803020104030203" pitchFamily="2" charset="-79"/>
              </a:rPr>
              <a:t>Stressé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491706" y="2248139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1. </a:t>
            </a:r>
            <a:endParaRPr lang="fr-FR" sz="2400" dirty="0"/>
          </a:p>
        </p:txBody>
      </p:sp>
      <p:sp>
        <p:nvSpPr>
          <p:cNvPr id="20" name="ZoneTexte 19"/>
          <p:cNvSpPr txBox="1"/>
          <p:nvPr/>
        </p:nvSpPr>
        <p:spPr>
          <a:xfrm>
            <a:off x="3692106" y="2404633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2. </a:t>
            </a:r>
            <a:endParaRPr lang="fr-FR" sz="24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724963" y="2627924"/>
            <a:ext cx="553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3. </a:t>
            </a:r>
            <a:endParaRPr lang="fr-FR" sz="2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078965" y="4650265"/>
            <a:ext cx="465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4.</a:t>
            </a:r>
            <a:endParaRPr lang="fr-FR" sz="2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796288" y="4530786"/>
            <a:ext cx="57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5.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168681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079431" y="2467956"/>
            <a:ext cx="86805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8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Deuxième leçon </a:t>
            </a:r>
            <a:endParaRPr lang="fr-FR" sz="8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888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1246683" y="808335"/>
            <a:ext cx="72403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5400" b="1" dirty="0">
                <a:solidFill>
                  <a:schemeClr val="accent1"/>
                </a:solidFill>
              </a:rPr>
              <a:t>Activité de relaxation</a:t>
            </a:r>
          </a:p>
        </p:txBody>
      </p:sp>
      <p:pic>
        <p:nvPicPr>
          <p:cNvPr id="5" name="Picture 2" descr="Image result for dessin sin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422" y="3656074"/>
            <a:ext cx="3003191" cy="300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8181" y="2670804"/>
            <a:ext cx="7897317" cy="985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Séance de yoga avec le singe </a:t>
            </a:r>
            <a:r>
              <a:rPr lang="fr-CA" sz="24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Namaste</a:t>
            </a:r>
            <a:endParaRPr lang="fr-CA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400" u="sng" dirty="0">
                <a:solidFill>
                  <a:srgbClr val="0563C1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https://www.youtube.com/watch?v=VSm5FxyFtiA</a:t>
            </a: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2955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4628</TotalTime>
  <Words>553</Words>
  <Application>Microsoft Office PowerPoint</Application>
  <PresentationFormat>Widescreen</PresentationFormat>
  <Paragraphs>176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7" baseType="lpstr">
      <vt:lpstr>Aharoni</vt:lpstr>
      <vt:lpstr>Arial</vt:lpstr>
      <vt:lpstr>Arial Black</vt:lpstr>
      <vt:lpstr>Arial Rounded MT Bold</vt:lpstr>
      <vt:lpstr>Calibri</vt:lpstr>
      <vt:lpstr>Century Gothic</vt:lpstr>
      <vt:lpstr>Courier New</vt:lpstr>
      <vt:lpstr>Kristen ITC</vt:lpstr>
      <vt:lpstr>Times New Roman</vt:lpstr>
      <vt:lpstr>Trebuchet MS</vt:lpstr>
      <vt:lpstr>Wingdings</vt:lpstr>
      <vt:lpstr>Wingdings 3</vt:lpstr>
      <vt:lpstr>Facette</vt:lpstr>
      <vt:lpstr>Les ZONES d’autorégulation</vt:lpstr>
      <vt:lpstr>PowerPoint Presentation</vt:lpstr>
      <vt:lpstr>PowerPoint Presentation</vt:lpstr>
      <vt:lpstr>PowerPoint Presentation</vt:lpstr>
      <vt:lpstr>PowerPoint Presentation</vt:lpstr>
      <vt:lpstr>ZONE JAUNE</vt:lpstr>
      <vt:lpstr>ZONE ROUGE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Zones d’autorégulation</dc:title>
  <dc:creator>Colette Gagné</dc:creator>
  <cp:lastModifiedBy>Phil Beaudry</cp:lastModifiedBy>
  <cp:revision>38</cp:revision>
  <dcterms:created xsi:type="dcterms:W3CDTF">2017-04-11T00:46:22Z</dcterms:created>
  <dcterms:modified xsi:type="dcterms:W3CDTF">2017-09-13T12:04:52Z</dcterms:modified>
</cp:coreProperties>
</file>